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70" r:id="rId2"/>
    <p:sldId id="258" r:id="rId3"/>
    <p:sldId id="267" r:id="rId4"/>
    <p:sldId id="274" r:id="rId5"/>
    <p:sldId id="276" r:id="rId6"/>
    <p:sldId id="285" r:id="rId7"/>
    <p:sldId id="275" r:id="rId8"/>
    <p:sldId id="277" r:id="rId9"/>
    <p:sldId id="284" r:id="rId10"/>
    <p:sldId id="287" r:id="rId11"/>
    <p:sldId id="279" r:id="rId12"/>
    <p:sldId id="286" r:id="rId13"/>
    <p:sldId id="281" r:id="rId14"/>
    <p:sldId id="282" r:id="rId15"/>
    <p:sldId id="283" r:id="rId16"/>
    <p:sldId id="265" r:id="rId17"/>
    <p:sldId id="266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2D6"/>
    <a:srgbClr val="00A000"/>
    <a:srgbClr val="CD0365"/>
    <a:srgbClr val="E7645C"/>
    <a:srgbClr val="3FB6FE"/>
    <a:srgbClr val="7BCDC3"/>
    <a:srgbClr val="6C4BC1"/>
    <a:srgbClr val="00C802"/>
    <a:srgbClr val="000000"/>
    <a:srgbClr val="CE03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86196"/>
  </p:normalViewPr>
  <p:slideViewPr>
    <p:cSldViewPr snapToGrid="0">
      <p:cViewPr varScale="1">
        <p:scale>
          <a:sx n="124" d="100"/>
          <a:sy n="124" d="100"/>
        </p:scale>
        <p:origin x="176" y="248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-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05/01/2026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bit.io/lessons-name-code-video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Optionally share this YouTube coding video with your students: </a:t>
            </a:r>
            <a:r>
              <a:rPr lang="en-GB" sz="18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3"/>
              </a:rPr>
              <a:t>https://mbit.io/lessons-name-code-video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92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Animated GIF of building the code you can share with your students, if YouTube is blocked in your school.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994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optionally share this online step-by-step tutorial with your students to follow individually.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960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micro:bit and test.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a battery packs, encourage students to unplug micro:bits from computers and attach batteries. Their code remains on the micro:bit and will still work</a:t>
            </a:r>
            <a:r>
              <a:rPr lang="en-GB" sz="3200" dirty="0">
                <a:effectLst/>
              </a:rPr>
              <a:t> </a:t>
            </a:r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not, do you need to debug the code and download it again?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good is the project?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you think of anyone who would like this project and find it useful of enjoyable?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could you improve it?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Could it have other uses?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it work?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Encourage students to think about how it works when holding it in their hands.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students finish early, they can remix their code to explore different uses of the LED display output.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Ask: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did you tell your micro:bit what to do? (e.g. used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blocks to make an algorithm or instructions in code that the micro:bit can understand)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code did you use? (‘forever’ loops, ‘show string’, possibly ‘show icon’ blocks)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parts of the micro:bit did you use? (LED display output)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Did you change the code? (I used my own name, I added more words and pictures to say more about myself.)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Computers are not just laptops and desktops PCs, they all around us, inside phones, games consoles, TVs and even cars.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55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LEDs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are light emitting diodes, the lights on the front of the micro:bit.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Information coming out of a computer is called an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output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151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8570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Today we’re going to code our micro:bits to show our names. Our names are shown scrolling across the LED lights on the front of the micro:bit. We’ll create an algorithm – instructions in code, a language the micro:bit can understand.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110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it’s your first lesson with the micro:bit, introduce the parts of the MakeCode editor.</a:t>
            </a: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block editor works a lot like Scratch.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987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the completed code in the editor.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Model changing the name in the ‘show string’ block and seeing it change in the simulator.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09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a new MakeCode project and model building the code yourself – or use slide 10 to show a YouTube coding video, or slide 11 to show an animated GIF of building the code if YouTube is blocked in your school.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74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MakeCode</a:t>
            </a: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 and the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00A000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00C80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Lesson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dirty="0"/>
              <a:t>Click to edit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05/01/2026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7JNEF01WR4w?feature=oembed" TargetMode="External"/><Relationship Id="rId6" Type="http://schemas.openxmlformats.org/officeDocument/2006/relationships/image" Target="../media/image70.jpeg"/><Relationship Id="rId5" Type="http://schemas.openxmlformats.org/officeDocument/2006/relationships/image" Target="../media/image69.svg"/><Relationship Id="rId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4" Type="http://schemas.openxmlformats.org/officeDocument/2006/relationships/image" Target="../media/image7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hyperlink" Target="https://mbit.io/tutorial-name-badg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4" Type="http://schemas.openxmlformats.org/officeDocument/2006/relationships/image" Target="../media/image7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jpeg"/><Relationship Id="rId7" Type="http://schemas.openxmlformats.org/officeDocument/2006/relationships/image" Target="../media/image81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svg"/><Relationship Id="rId9" Type="http://schemas.openxmlformats.org/officeDocument/2006/relationships/image" Target="../media/image9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3" Type="http://schemas.openxmlformats.org/officeDocument/2006/relationships/image" Target="../media/image56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svg"/><Relationship Id="rId11" Type="http://schemas.openxmlformats.org/officeDocument/2006/relationships/image" Target="../media/image47.svg"/><Relationship Id="rId5" Type="http://schemas.openxmlformats.org/officeDocument/2006/relationships/image" Target="../media/image44.png"/><Relationship Id="rId10" Type="http://schemas.openxmlformats.org/officeDocument/2006/relationships/image" Target="../media/image94.svg"/><Relationship Id="rId4" Type="http://schemas.openxmlformats.org/officeDocument/2006/relationships/image" Target="../media/image57.svg"/><Relationship Id="rId9" Type="http://schemas.openxmlformats.org/officeDocument/2006/relationships/image" Target="../media/image9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gif"/><Relationship Id="rId7" Type="http://schemas.openxmlformats.org/officeDocument/2006/relationships/image" Target="../media/image99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8.png"/><Relationship Id="rId11" Type="http://schemas.openxmlformats.org/officeDocument/2006/relationships/image" Target="../media/image103.svg"/><Relationship Id="rId5" Type="http://schemas.openxmlformats.org/officeDocument/2006/relationships/image" Target="../media/image97.sv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13" Type="http://schemas.openxmlformats.org/officeDocument/2006/relationships/image" Target="../media/image112.png"/><Relationship Id="rId3" Type="http://schemas.openxmlformats.org/officeDocument/2006/relationships/hyperlink" Target="https://creativecommons.org/licenses/by-sa/4.0/" TargetMode="External"/><Relationship Id="rId7" Type="http://schemas.openxmlformats.org/officeDocument/2006/relationships/image" Target="../media/image106.png"/><Relationship Id="rId12" Type="http://schemas.openxmlformats.org/officeDocument/2006/relationships/image" Target="../media/image11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sv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0" Type="http://schemas.openxmlformats.org/officeDocument/2006/relationships/image" Target="../media/image109.svg"/><Relationship Id="rId4" Type="http://schemas.openxmlformats.org/officeDocument/2006/relationships/hyperlink" Target="https://microbit.org/teach" TargetMode="External"/><Relationship Id="rId9" Type="http://schemas.openxmlformats.org/officeDocument/2006/relationships/image" Target="../media/image108.png"/><Relationship Id="rId14" Type="http://schemas.openxmlformats.org/officeDocument/2006/relationships/image" Target="../media/image1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gif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0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FfVinxVyzYo?feature=oembed" TargetMode="External"/><Relationship Id="rId6" Type="http://schemas.openxmlformats.org/officeDocument/2006/relationships/image" Target="../media/image39.png"/><Relationship Id="rId11" Type="http://schemas.openxmlformats.org/officeDocument/2006/relationships/image" Target="../media/image43.jpeg"/><Relationship Id="rId5" Type="http://schemas.openxmlformats.org/officeDocument/2006/relationships/image" Target="../media/image38.svg"/><Relationship Id="rId10" Type="http://schemas.openxmlformats.org/officeDocument/2006/relationships/hyperlink" Target="https://www.youtube.com/watch?v=FfVinxVyzYo" TargetMode="External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sv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0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eaVO66LRaF0?feature=oembed" TargetMode="External"/><Relationship Id="rId6" Type="http://schemas.openxmlformats.org/officeDocument/2006/relationships/image" Target="../media/image39.png"/><Relationship Id="rId11" Type="http://schemas.openxmlformats.org/officeDocument/2006/relationships/image" Target="../media/image54.jpeg"/><Relationship Id="rId5" Type="http://schemas.openxmlformats.org/officeDocument/2006/relationships/image" Target="../media/image38.svg"/><Relationship Id="rId10" Type="http://schemas.openxmlformats.org/officeDocument/2006/relationships/hyperlink" Target="https://youtu.be/teC0wzWF4tI" TargetMode="External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65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svg"/><Relationship Id="rId11" Type="http://schemas.openxmlformats.org/officeDocument/2006/relationships/hyperlink" Target="https://makecode.microbit.org/#pub:_J2uctpiv8it4" TargetMode="External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image" Target="../media/image57.svg"/><Relationship Id="rId9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61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11" Type="http://schemas.openxmlformats.org/officeDocument/2006/relationships/image" Target="../media/image67.svg"/><Relationship Id="rId5" Type="http://schemas.openxmlformats.org/officeDocument/2006/relationships/image" Target="../media/image57.svg"/><Relationship Id="rId10" Type="http://schemas.openxmlformats.org/officeDocument/2006/relationships/image" Target="../media/image66.png"/><Relationship Id="rId4" Type="http://schemas.openxmlformats.org/officeDocument/2006/relationships/image" Target="../media/image56.png"/><Relationship Id="rId9" Type="http://schemas.openxmlformats.org/officeDocument/2006/relationships/image" Target="../media/image6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6D95C09C-391A-94D1-BB17-2B2DDE712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42997" y="2679120"/>
            <a:ext cx="2157722" cy="1966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5019621" cy="1218795"/>
          </a:xfrm>
        </p:spPr>
        <p:txBody>
          <a:bodyPr/>
          <a:lstStyle/>
          <a:p>
            <a:r>
              <a:rPr lang="en-US" dirty="0"/>
              <a:t>Lesson 1</a:t>
            </a:r>
            <a:br>
              <a:rPr lang="en-US" dirty="0"/>
            </a:br>
            <a:r>
              <a:rPr lang="en-US" dirty="0"/>
              <a:t>Name badge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CC2E1D63-D041-9FA6-F5EB-94BF914BF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655392" y="3351953"/>
            <a:ext cx="274996" cy="274996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7B28B8D-1DFE-1972-DB4E-AE7B85874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835011">
            <a:off x="7417433" y="3704286"/>
            <a:ext cx="445888" cy="4458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63C0EBD-D3DD-AE2E-E98C-62212735A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9722687">
            <a:off x="8319242" y="198988"/>
            <a:ext cx="386114" cy="57917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018AFF8-1E2D-92C4-889C-DE2C381CC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7194">
            <a:off x="7827624" y="515820"/>
            <a:ext cx="208450" cy="208450"/>
          </a:xfrm>
          <a:prstGeom prst="rect">
            <a:avLst/>
          </a:prstGeom>
        </p:spPr>
      </p:pic>
      <p:pic>
        <p:nvPicPr>
          <p:cNvPr id="7" name="Picture 6" descr="The micro:bit showing the name badge project.">
            <a:extLst>
              <a:ext uri="{FF2B5EF4-FFF2-40B4-BE49-F238E27FC236}">
                <a16:creationId xmlns:a16="http://schemas.microsoft.com/office/drawing/2014/main" id="{7146F5CF-D78D-6707-ECAD-97339D012F5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90897" y="497396"/>
            <a:ext cx="2572423" cy="192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390331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video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0BB49AC9-868D-1C66-E5C4-DF1AD4AA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4042785">
            <a:off x="8099769" y="568887"/>
            <a:ext cx="600756" cy="609019"/>
            <a:chOff x="7572716" y="3272053"/>
            <a:chExt cx="489367" cy="496098"/>
          </a:xfrm>
          <a:solidFill>
            <a:srgbClr val="E7645C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545FB07-C2EC-9A64-671E-769FB633AE3F}"/>
                </a:ext>
              </a:extLst>
            </p:cNvPr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AAC90B-832E-7C73-28CD-3CD04CDE292E}"/>
                </a:ext>
              </a:extLst>
            </p:cNvPr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>
                <a:gd name="connsiteX0" fmla="*/ 133528 w 141636"/>
                <a:gd name="connsiteY0" fmla="*/ 126660 h 136113"/>
                <a:gd name="connsiteX1" fmla="*/ 111836 w 141636"/>
                <a:gd name="connsiteY1" fmla="*/ 136113 h 136113"/>
                <a:gd name="connsiteX2" fmla="*/ 91465 w 141636"/>
                <a:gd name="connsiteY2" fmla="*/ 128089 h 136113"/>
                <a:gd name="connsiteX3" fmla="*/ 9430 w 141636"/>
                <a:gd name="connsiteY3" fmla="*/ 51362 h 136113"/>
                <a:gd name="connsiteX4" fmla="*/ 8109 w 141636"/>
                <a:gd name="connsiteY4" fmla="*/ 9371 h 136113"/>
                <a:gd name="connsiteX5" fmla="*/ 50172 w 141636"/>
                <a:gd name="connsiteY5" fmla="*/ 8052 h 136113"/>
                <a:gd name="connsiteX6" fmla="*/ 132206 w 141636"/>
                <a:gd name="connsiteY6" fmla="*/ 84779 h 136113"/>
                <a:gd name="connsiteX7" fmla="*/ 133528 w 141636"/>
                <a:gd name="connsiteY7" fmla="*/ 126770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903159E-5795-90AC-7812-E5D19B0875C8}"/>
                </a:ext>
              </a:extLst>
            </p:cNvPr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81FA62-271E-841C-E57A-A42F5BE87CBC}"/>
                </a:ext>
              </a:extLst>
            </p:cNvPr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>
                <a:gd name="connsiteX0" fmla="*/ 785 w 85145"/>
                <a:gd name="connsiteY0" fmla="*/ 132142 h 168636"/>
                <a:gd name="connsiteX1" fmla="*/ 26331 w 85145"/>
                <a:gd name="connsiteY1" fmla="*/ 22988 h 168636"/>
                <a:gd name="connsiteX2" fmla="*/ 62118 w 85145"/>
                <a:gd name="connsiteY2" fmla="*/ 783 h 168636"/>
                <a:gd name="connsiteX3" fmla="*/ 84360 w 85145"/>
                <a:gd name="connsiteY3" fmla="*/ 36508 h 168636"/>
                <a:gd name="connsiteX4" fmla="*/ 58814 w 85145"/>
                <a:gd name="connsiteY4" fmla="*/ 145662 h 168636"/>
                <a:gd name="connsiteX5" fmla="*/ 29854 w 85145"/>
                <a:gd name="connsiteY5" fmla="*/ 168636 h 168636"/>
                <a:gd name="connsiteX6" fmla="*/ 23028 w 85145"/>
                <a:gd name="connsiteY6" fmla="*/ 167867 h 168636"/>
                <a:gd name="connsiteX7" fmla="*/ 785 w 85145"/>
                <a:gd name="connsiteY7" fmla="*/ 13214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36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3BFC306-00A7-A42B-8618-1F9ADC24ECCA}"/>
                </a:ext>
              </a:extLst>
            </p:cNvPr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>
                <a:gd name="connsiteX0" fmla="*/ 62118 w 85145"/>
                <a:gd name="connsiteY0" fmla="*/ 749 h 168602"/>
                <a:gd name="connsiteX1" fmla="*/ 84360 w 85145"/>
                <a:gd name="connsiteY1" fmla="*/ 36474 h 168602"/>
                <a:gd name="connsiteX2" fmla="*/ 58814 w 85145"/>
                <a:gd name="connsiteY2" fmla="*/ 145628 h 168602"/>
                <a:gd name="connsiteX3" fmla="*/ 29854 w 85145"/>
                <a:gd name="connsiteY3" fmla="*/ 168602 h 168602"/>
                <a:gd name="connsiteX4" fmla="*/ 23028 w 85145"/>
                <a:gd name="connsiteY4" fmla="*/ 167833 h 168602"/>
                <a:gd name="connsiteX5" fmla="*/ 785 w 85145"/>
                <a:gd name="connsiteY5" fmla="*/ 132108 h 168602"/>
                <a:gd name="connsiteX6" fmla="*/ 26331 w 85145"/>
                <a:gd name="connsiteY6" fmla="*/ 22954 h 168602"/>
                <a:gd name="connsiteX7" fmla="*/ 62118 w 85145"/>
                <a:gd name="connsiteY7" fmla="*/ 749 h 16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02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E0A8FD-3E76-5260-D5BF-DAF19039E879}"/>
                </a:ext>
              </a:extLst>
            </p:cNvPr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>
                <a:gd name="connsiteX0" fmla="*/ 132206 w 141636"/>
                <a:gd name="connsiteY0" fmla="*/ 84669 h 136113"/>
                <a:gd name="connsiteX1" fmla="*/ 133528 w 141636"/>
                <a:gd name="connsiteY1" fmla="*/ 126660 h 136113"/>
                <a:gd name="connsiteX2" fmla="*/ 111836 w 141636"/>
                <a:gd name="connsiteY2" fmla="*/ 136113 h 136113"/>
                <a:gd name="connsiteX3" fmla="*/ 91465 w 141636"/>
                <a:gd name="connsiteY3" fmla="*/ 128089 h 136113"/>
                <a:gd name="connsiteX4" fmla="*/ 9430 w 141636"/>
                <a:gd name="connsiteY4" fmla="*/ 51362 h 136113"/>
                <a:gd name="connsiteX5" fmla="*/ 8109 w 141636"/>
                <a:gd name="connsiteY5" fmla="*/ 9371 h 136113"/>
                <a:gd name="connsiteX6" fmla="*/ 50172 w 141636"/>
                <a:gd name="connsiteY6" fmla="*/ 8052 h 136113"/>
                <a:gd name="connsiteX7" fmla="*/ 132206 w 141636"/>
                <a:gd name="connsiteY7" fmla="*/ 84779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4BCDD320-4690-C8C2-1C69-396045FCF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8894" y="383175"/>
            <a:ext cx="177800" cy="177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EC2AB-E926-3905-9614-E6FBE2A4BBC7}"/>
              </a:ext>
            </a:extLst>
          </p:cNvPr>
          <p:cNvSpPr txBox="1"/>
          <p:nvPr/>
        </p:nvSpPr>
        <p:spPr>
          <a:xfrm>
            <a:off x="336769" y="4660098"/>
            <a:ext cx="6353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YouTube coding video: 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https://</a:t>
            </a:r>
            <a:r>
              <a:rPr lang="en-GB" sz="1400" u="sng" dirty="0" err="1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mbit.io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/lessons-name-code-video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nline Media 2" descr="Name badge coding">
            <a:hlinkClick r:id="" action="ppaction://media"/>
            <a:extLst>
              <a:ext uri="{FF2B5EF4-FFF2-40B4-BE49-F238E27FC236}">
                <a16:creationId xmlns:a16="http://schemas.microsoft.com/office/drawing/2014/main" id="{F73141EA-BBF8-2FCE-397E-51C695C0FB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931542" y="1079891"/>
            <a:ext cx="5889773" cy="332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66153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animation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pic>
        <p:nvPicPr>
          <p:cNvPr id="3" name="Content Placeholder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DE14F51-0216-5050-EBE2-ACD64123FA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141" y="1167260"/>
            <a:ext cx="7219449" cy="392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96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30300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step-by-step online tutorial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ECE93-BB65-4F09-5B01-E029A06C6707}"/>
              </a:ext>
            </a:extLst>
          </p:cNvPr>
          <p:cNvSpPr txBox="1"/>
          <p:nvPr/>
        </p:nvSpPr>
        <p:spPr>
          <a:xfrm>
            <a:off x="427316" y="1397286"/>
            <a:ext cx="6513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https://mbit.io/tutorial-name-badge</a:t>
            </a:r>
            <a:r>
              <a:rPr lang="en-GB" sz="3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10DF5E-7924-1277-3899-8E7176788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3839" y="2140890"/>
            <a:ext cx="6332231" cy="262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97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2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3A3BA2B-9763-AA69-7C7F-8429A3AABD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8226" r="8226"/>
          <a:stretch/>
        </p:blipFill>
        <p:spPr bwMode="auto">
          <a:xfrm>
            <a:off x="5594477" y="1397000"/>
            <a:ext cx="2936875" cy="2632075"/>
          </a:xfrm>
          <a:prstGeom prst="roundRect">
            <a:avLst>
              <a:gd name="adj" fmla="val 1124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274325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>
                <a:srgbClr val="3FB6FE"/>
              </a:buClr>
              <a:buSzPct val="100000"/>
              <a:buNone/>
            </a:pPr>
            <a:r>
              <a:rPr lang="en-GB" sz="1800" dirty="0"/>
              <a:t>Download your code to a micro:bit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Does it work as you expect? 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good is the project?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Could it have other uses?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a typeface="Calibri" panose="020F0502020204030204" pitchFamily="34" charset="0"/>
              </a:rPr>
              <a:t>How does it work?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endParaRPr lang="en-GB" sz="1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74406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131759-9774-7648-E136-E035FABE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7664010" y="142523"/>
            <a:ext cx="1051069" cy="115278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322E4D-B75A-6D45-FB88-F3692A8F99F4}"/>
              </a:ext>
            </a:extLst>
          </p:cNvPr>
          <p:cNvSpPr txBox="1">
            <a:spLocks/>
          </p:cNvSpPr>
          <p:nvPr/>
        </p:nvSpPr>
        <p:spPr>
          <a:xfrm>
            <a:off x="908019" y="1448766"/>
            <a:ext cx="3663981" cy="2282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Font typeface="Arial" panose="020B0604020202020204" pitchFamily="34" charset="0"/>
              <a:buNone/>
            </a:pPr>
            <a:r>
              <a:rPr lang="en-GB" sz="1800" dirty="0"/>
              <a:t>Add more words or numbers to express more about yourself.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Font typeface="Arial" panose="020B0604020202020204" pitchFamily="34" charset="0"/>
              <a:buNone/>
            </a:pPr>
            <a:r>
              <a:rPr lang="en-GB" sz="1800" dirty="0"/>
              <a:t>Add some icons (pictures) using the ‘show icon’</a:t>
            </a:r>
            <a:r>
              <a:rPr lang="en-GB" sz="1800" b="1" dirty="0"/>
              <a:t> </a:t>
            </a:r>
            <a:r>
              <a:rPr lang="en-GB" sz="1800" dirty="0"/>
              <a:t>block to show how you’re feeling or express your personality.</a:t>
            </a:r>
          </a:p>
        </p:txBody>
      </p:sp>
      <p:pic>
        <p:nvPicPr>
          <p:cNvPr id="5" name="Content Placeholder 7" descr="Code showing:&#10;&#10;Forever&#10;Show string - my name is Amari&#10;Show icon - smiley face&#10;Show string - I am 10 years old ">
            <a:extLst>
              <a:ext uri="{FF2B5EF4-FFF2-40B4-BE49-F238E27FC236}">
                <a16:creationId xmlns:a16="http://schemas.microsoft.com/office/drawing/2014/main" id="{BBDC2367-5164-2C9C-5600-286F28DE4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8297" y="1337469"/>
            <a:ext cx="3579812" cy="246856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F2E6B9D-7527-6DDE-1368-BEA91ACE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315139">
            <a:off x="546229" y="1518640"/>
            <a:ext cx="292100" cy="292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BFA18F-AC93-1BD3-B2C4-0349C0C77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229540">
            <a:off x="546698" y="2526637"/>
            <a:ext cx="292100" cy="2921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EF4893-BCC8-AEDA-8752-9AF01CB3D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722687">
            <a:off x="4281134" y="4275675"/>
            <a:ext cx="511517" cy="7672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6133DAE-A415-1E5D-60B9-1E315979AB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7194">
            <a:off x="5045543" y="4329433"/>
            <a:ext cx="208450" cy="20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81917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chemeClr val="tx1"/>
                </a:solidFill>
              </a:rPr>
              <a:t>Share: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Code showing:&#10;&#10;Forever&#10;Show string 'Amari'">
            <a:extLst>
              <a:ext uri="{FF2B5EF4-FFF2-40B4-BE49-F238E27FC236}">
                <a16:creationId xmlns:a16="http://schemas.microsoft.com/office/drawing/2014/main" id="{887ED12E-92AE-850B-8C96-8C7300773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9639" y="1308934"/>
            <a:ext cx="2611437" cy="150971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67714" y="1174367"/>
            <a:ext cx="4470445" cy="751364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that the micro:bit is a tiny computer.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67714" y="2161519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computers need to be given sets of instructions (an algorithm) in code.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679" y="1269813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82460">
            <a:off x="7560427" y="357406"/>
            <a:ext cx="1384654" cy="111716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78141" y="3672134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give the micro:bit instructions in code to make a name badge using the LED display output.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469451">
            <a:off x="575756" y="4033488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92234"/>
            <a:ext cx="3870325" cy="2481263"/>
          </a:xfrm>
        </p:spPr>
        <p:txBody>
          <a:bodyPr wrap="square">
            <a:spAutoFit/>
          </a:bodyPr>
          <a:lstStyle/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Today we used the </a:t>
            </a:r>
            <a:r>
              <a:rPr lang="en-GB" sz="2000" b="1" dirty="0"/>
              <a:t>‘forever’ </a:t>
            </a:r>
            <a:r>
              <a:rPr lang="en-GB" sz="2000" dirty="0"/>
              <a:t>loop block and instructions to make name badges.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Next time we’ll use the </a:t>
            </a:r>
            <a:r>
              <a:rPr lang="en-GB" sz="2000" b="1" dirty="0"/>
              <a:t>‘forever’ </a:t>
            </a:r>
            <a:r>
              <a:rPr lang="en-GB" sz="2000" dirty="0"/>
              <a:t>loop block and sequences of instructions to make animations.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E2EA5E1-AD4D-F410-6505-343BD4CF9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287" y="1438916"/>
            <a:ext cx="24257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DF0C359-6C8C-BB46-F20D-AF658CBC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00000">
            <a:off x="7871155" y="938142"/>
            <a:ext cx="889000" cy="12319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BD2F31-000F-AEE6-C398-116CD3835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7379047" y="782841"/>
            <a:ext cx="304800" cy="2794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000000">
            <a:off x="5047815" y="4249113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837496" y="221362"/>
            <a:ext cx="1191605" cy="79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dirty="0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 dirty="0">
                <a:solidFill>
                  <a:srgbClr val="000000"/>
                </a:solidFill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00A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00A000"/>
                </a:solidFill>
              </a:rPr>
              <a:t> </a:t>
            </a:r>
            <a:r>
              <a:rPr lang="en-GB" sz="2400" b="0" dirty="0"/>
              <a:t>for more lessons, projects, courses and help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8AD7-039E-1FCA-9A38-FAF0AF42E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535" y="190998"/>
            <a:ext cx="4966278" cy="794403"/>
          </a:xfrm>
        </p:spPr>
        <p:txBody>
          <a:bodyPr lIns="72000" tIns="180000" rIns="72000" bIns="180000" anchor="t" anchorCtr="0">
            <a:spAutoFit/>
          </a:bodyPr>
          <a:lstStyle/>
          <a:p>
            <a:pPr marL="180000">
              <a:lnSpc>
                <a:spcPct val="100000"/>
              </a:lnSpc>
            </a:pPr>
            <a:r>
              <a:rPr lang="en-GB" sz="2800" dirty="0">
                <a:solidFill>
                  <a:srgbClr val="00A000"/>
                </a:solidFill>
              </a:rPr>
              <a:t>Recap:</a:t>
            </a:r>
            <a:r>
              <a:rPr lang="en-GB" sz="2800" dirty="0">
                <a:solidFill>
                  <a:srgbClr val="00C802"/>
                </a:solidFill>
              </a:rPr>
              <a:t> </a:t>
            </a:r>
            <a:r>
              <a:rPr lang="en-GB" sz="2800" dirty="0">
                <a:solidFill>
                  <a:srgbClr val="000000"/>
                </a:solidFill>
              </a:rPr>
              <a:t>what is a computer?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EFAC8-C804-9833-EFD1-685A82774D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37342" y="1311275"/>
            <a:ext cx="4202113" cy="2814638"/>
          </a:xfrm>
        </p:spPr>
        <p:txBody>
          <a:bodyPr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dirty="0"/>
              <a:t>What do computers do?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dirty="0"/>
              <a:t>Where do we find them?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dirty="0"/>
              <a:t>Is a phone a computer?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dirty="0"/>
              <a:t>A game console?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dirty="0"/>
              <a:t>What else do you think has a computer inside?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B3848DC-2AD1-0EAF-546A-F0D3E6C28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18645" y="1047120"/>
            <a:ext cx="1878012" cy="1878013"/>
          </a:xfr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E3305BB-28B8-013E-A23D-2178EFC16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43065" y="1579623"/>
            <a:ext cx="1471970" cy="147197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8468D81-0080-6504-5499-33147911D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07682" y="2718596"/>
            <a:ext cx="1619752" cy="161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99816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sz="2800" dirty="0">
                <a:solidFill>
                  <a:srgbClr val="000000"/>
                </a:solidFill>
              </a:rPr>
              <a:t>what is a </a:t>
            </a:r>
            <a:r>
              <a:rPr lang="en-GB" sz="2800" dirty="0" err="1">
                <a:solidFill>
                  <a:srgbClr val="000000"/>
                </a:solidFill>
              </a:rPr>
              <a:t>micro:bit</a:t>
            </a:r>
            <a:r>
              <a:rPr lang="en-GB" sz="2800" dirty="0">
                <a:solidFill>
                  <a:srgbClr val="000000"/>
                </a:solidFill>
              </a:rPr>
              <a:t>?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11D43C5-06AF-47D6-0520-5760AD235031}"/>
              </a:ext>
            </a:extLst>
          </p:cNvPr>
          <p:cNvSpPr txBox="1">
            <a:spLocks/>
          </p:cNvSpPr>
          <p:nvPr/>
        </p:nvSpPr>
        <p:spPr>
          <a:xfrm>
            <a:off x="358775" y="1219222"/>
            <a:ext cx="4711700" cy="3605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E0364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A tiny </a:t>
            </a:r>
            <a:r>
              <a:rPr lang="en-GB" sz="1800" b="1" dirty="0"/>
              <a:t>computer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E0364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You tell it what to do by writing instructions in </a:t>
            </a:r>
            <a:r>
              <a:rPr lang="en-GB" sz="1800" b="1" dirty="0"/>
              <a:t>code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E0364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The code is an </a:t>
            </a:r>
            <a:r>
              <a:rPr lang="en-GB" sz="1800" b="1" dirty="0"/>
              <a:t>algorithm</a:t>
            </a:r>
            <a:r>
              <a:rPr lang="en-GB" sz="1800" dirty="0"/>
              <a:t>, a sequence </a:t>
            </a:r>
            <a:br>
              <a:rPr lang="en-GB" sz="1800" dirty="0"/>
            </a:br>
            <a:r>
              <a:rPr lang="en-GB" sz="1800" dirty="0"/>
              <a:t>of instructions.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E0364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The micro:bit can show words on its LED display output.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E0364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You can unplug your micro:bit, attach a battery pack and the code still works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6509BC8F-1642-B462-32EA-84BA9C2B3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9690" y="3516334"/>
            <a:ext cx="1016000" cy="1308100"/>
          </a:xfrm>
          <a:prstGeom prst="rect">
            <a:avLst/>
          </a:prstGeom>
        </p:spPr>
      </p:pic>
      <p:pic>
        <p:nvPicPr>
          <p:cNvPr id="8" name="Picture 7" descr="Student using a micro:bit at a PC.">
            <a:extLst>
              <a:ext uri="{FF2B5EF4-FFF2-40B4-BE49-F238E27FC236}">
                <a16:creationId xmlns:a16="http://schemas.microsoft.com/office/drawing/2014/main" id="{7AEA7196-8C7F-F0BE-31D8-C94CDB2D1C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003" b="16853"/>
          <a:stretch/>
        </p:blipFill>
        <p:spPr>
          <a:xfrm>
            <a:off x="5220106" y="1203346"/>
            <a:ext cx="3665631" cy="2002698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5E63C9B-8B22-DBC9-CE4B-38DDE79DDB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1864" y="2157733"/>
            <a:ext cx="1254377" cy="102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0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637" y="200234"/>
            <a:ext cx="731450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dirty="0"/>
              <a:t>i</a:t>
            </a:r>
            <a:r>
              <a:rPr lang="en-GB" sz="2800" dirty="0">
                <a:solidFill>
                  <a:srgbClr val="000000"/>
                </a:solidFill>
              </a:rPr>
              <a:t>ntroduction to the BBC micro:bit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548B18C-05E0-C361-7031-4BC55F2B2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0095" y="237390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3D075F-9AE7-59DE-21A0-E75B9170B8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61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07D47E2-D42C-2968-2D18-7AE08595D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28015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308CA6D-DA38-B64F-B21D-7ACB24AEC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457" y="3922724"/>
            <a:ext cx="359833" cy="381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105A17-A1DF-932F-40E3-EFFC041864DC}"/>
              </a:ext>
            </a:extLst>
          </p:cNvPr>
          <p:cNvSpPr txBox="1"/>
          <p:nvPr/>
        </p:nvSpPr>
        <p:spPr>
          <a:xfrm>
            <a:off x="8012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Optionally play video: 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  <a:hlinkClick r:id="rId10"/>
              </a:rPr>
              <a:t>https://www.youtube.com/watch?v=FfVinxVyzYo</a:t>
            </a:r>
            <a:r>
              <a:rPr lang="en-GB" sz="14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400" dirty="0">
                <a:effectLst/>
              </a:rPr>
              <a:t> </a:t>
            </a:r>
            <a:endParaRPr lang="en-US" sz="1400" dirty="0"/>
          </a:p>
        </p:txBody>
      </p:sp>
      <p:pic>
        <p:nvPicPr>
          <p:cNvPr id="8" name="Online Media 7" descr="Introduction to the micro:bit">
            <a:hlinkClick r:id="" action="ppaction://media"/>
            <a:extLst>
              <a:ext uri="{FF2B5EF4-FFF2-40B4-BE49-F238E27FC236}">
                <a16:creationId xmlns:a16="http://schemas.microsoft.com/office/drawing/2014/main" id="{BEB01A70-2B7C-F2EC-EBB2-85BCD80CDA6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582220" y="989041"/>
            <a:ext cx="6359704" cy="35932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847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sz="2800" dirty="0">
                <a:solidFill>
                  <a:srgbClr val="000000"/>
                </a:solidFill>
              </a:rPr>
              <a:t>learning objectives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328746"/>
            <a:ext cx="4470445" cy="751364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the micro:bit is a tiny computer.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41352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computers need to be given sets of instructions (an algorithm) in code.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60767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4491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686499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give the micro:bit instructions in code to make a name badge using the LED display output.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4082914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31" y="104191"/>
            <a:ext cx="735457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  Think:      </a:t>
            </a:r>
            <a:r>
              <a:rPr lang="en-GB" sz="2800" dirty="0">
                <a:solidFill>
                  <a:srgbClr val="000000"/>
                </a:solidFill>
              </a:rPr>
              <a:t>name badge introduction video 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CBBFD4-58FA-4E3F-3FD4-13EC3CA35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561" y="147607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05574E-91B2-9460-6283-BD4A41744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10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777004A-0A40-0C34-DCE2-BD974FEE6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05505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14CD13-406F-367D-E318-B34C3A6D5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1947" y="3922724"/>
            <a:ext cx="359833" cy="381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BE396F-B762-6A30-4524-84BB90A959D9}"/>
              </a:ext>
            </a:extLst>
          </p:cNvPr>
          <p:cNvSpPr txBox="1"/>
          <p:nvPr/>
        </p:nvSpPr>
        <p:spPr>
          <a:xfrm>
            <a:off x="15761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Optionally play video: 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https://youtu.be</a:t>
            </a:r>
            <a:r>
              <a:rPr lang="en-GB" sz="1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/teC0wzWF4tI</a:t>
            </a:r>
            <a:r>
              <a:rPr lang="en-GB" sz="14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Online Media 10" descr="Name badge introduction">
            <a:hlinkClick r:id="" action="ppaction://media"/>
            <a:extLst>
              <a:ext uri="{FF2B5EF4-FFF2-40B4-BE49-F238E27FC236}">
                <a16:creationId xmlns:a16="http://schemas.microsoft.com/office/drawing/2014/main" id="{85A0D341-815A-F39B-B01C-889F39415BC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506560" y="890568"/>
            <a:ext cx="6147687" cy="347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keCode Editor ">
            <a:extLst>
              <a:ext uri="{FF2B5EF4-FFF2-40B4-BE49-F238E27FC236}">
                <a16:creationId xmlns:a16="http://schemas.microsoft.com/office/drawing/2014/main" id="{05894126-01E0-20F6-725F-FBE7D6895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506" y="995586"/>
            <a:ext cx="5585793" cy="3207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Introducing the MakeCode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BF924-D7BB-12A4-05C9-476656D9BB2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53821" y="1054100"/>
            <a:ext cx="2068513" cy="377475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800" b="1" dirty="0"/>
              <a:t>Toolbox</a:t>
            </a:r>
            <a:r>
              <a:rPr lang="en-GB" sz="1800" dirty="0"/>
              <a:t>: find code blocks</a:t>
            </a:r>
            <a:br>
              <a:rPr lang="en-GB" sz="1800" dirty="0"/>
            </a:br>
            <a:endParaRPr lang="en-GB" sz="18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800" b="1" dirty="0"/>
              <a:t>Workspace</a:t>
            </a:r>
            <a:r>
              <a:rPr lang="en-GB" sz="1800" dirty="0"/>
              <a:t>: assemble your code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br>
              <a:rPr lang="en-GB" sz="1800" dirty="0"/>
            </a:br>
            <a:r>
              <a:rPr lang="en-GB" sz="1800" b="1" dirty="0"/>
              <a:t>Simulator</a:t>
            </a:r>
            <a:r>
              <a:rPr lang="en-GB" sz="1800" dirty="0"/>
              <a:t>: test your code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br>
              <a:rPr lang="en-GB" sz="1800" dirty="0"/>
            </a:br>
            <a:r>
              <a:rPr lang="en-GB" sz="1800" b="1" dirty="0"/>
              <a:t>Download</a:t>
            </a:r>
            <a:r>
              <a:rPr lang="en-GB" sz="1800" dirty="0"/>
              <a:t> code to your micro:bit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1CCE11-5DCA-04B2-58CA-4367587B99BC}"/>
              </a:ext>
            </a:extLst>
          </p:cNvPr>
          <p:cNvSpPr>
            <a:spLocks noChangeAspect="1"/>
          </p:cNvSpPr>
          <p:nvPr/>
        </p:nvSpPr>
        <p:spPr>
          <a:xfrm>
            <a:off x="4933575" y="3401683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A08C91E-B5E4-8F47-31B9-E9296AB9071E}"/>
              </a:ext>
            </a:extLst>
          </p:cNvPr>
          <p:cNvSpPr>
            <a:spLocks noChangeAspect="1"/>
          </p:cNvSpPr>
          <p:nvPr/>
        </p:nvSpPr>
        <p:spPr>
          <a:xfrm>
            <a:off x="7489209" y="1490443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931BC6-01DC-9073-1234-F238AB447057}"/>
              </a:ext>
            </a:extLst>
          </p:cNvPr>
          <p:cNvSpPr>
            <a:spLocks noChangeAspect="1"/>
          </p:cNvSpPr>
          <p:nvPr/>
        </p:nvSpPr>
        <p:spPr>
          <a:xfrm>
            <a:off x="3086579" y="2482329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0870DE9-1AD4-420E-0179-C7DE2C793A2C}"/>
              </a:ext>
            </a:extLst>
          </p:cNvPr>
          <p:cNvSpPr>
            <a:spLocks noChangeAspect="1"/>
          </p:cNvSpPr>
          <p:nvPr/>
        </p:nvSpPr>
        <p:spPr>
          <a:xfrm>
            <a:off x="3130158" y="4045128"/>
            <a:ext cx="405854" cy="405854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2000" b="1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37857A9-AF5B-2B60-B030-3D1257D9BE05}"/>
              </a:ext>
            </a:extLst>
          </p:cNvPr>
          <p:cNvSpPr>
            <a:spLocks noChangeAspect="1"/>
          </p:cNvSpPr>
          <p:nvPr/>
        </p:nvSpPr>
        <p:spPr>
          <a:xfrm>
            <a:off x="464077" y="1107104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CAAE2A0-DAE6-EE2A-BFEE-49F7856F8FC7}"/>
              </a:ext>
            </a:extLst>
          </p:cNvPr>
          <p:cNvSpPr>
            <a:spLocks noChangeAspect="1"/>
          </p:cNvSpPr>
          <p:nvPr/>
        </p:nvSpPr>
        <p:spPr>
          <a:xfrm>
            <a:off x="478656" y="2007557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20F7F11-4A53-6B5A-3B5D-DA85B1C30A7A}"/>
              </a:ext>
            </a:extLst>
          </p:cNvPr>
          <p:cNvSpPr>
            <a:spLocks noChangeAspect="1"/>
          </p:cNvSpPr>
          <p:nvPr/>
        </p:nvSpPr>
        <p:spPr>
          <a:xfrm>
            <a:off x="464077" y="3241599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D922195-EABF-B2D1-B3EE-2BA273C40AFA}"/>
              </a:ext>
            </a:extLst>
          </p:cNvPr>
          <p:cNvSpPr>
            <a:spLocks noChangeAspect="1"/>
          </p:cNvSpPr>
          <p:nvPr/>
        </p:nvSpPr>
        <p:spPr>
          <a:xfrm>
            <a:off x="465910" y="4123550"/>
            <a:ext cx="298636" cy="298636"/>
          </a:xfrm>
          <a:prstGeom prst="ellipse">
            <a:avLst/>
          </a:prstGeom>
          <a:solidFill>
            <a:srgbClr val="00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GB" sz="1600" b="1" dirty="0">
                <a:latin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348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70481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examine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4572000" y="1576388"/>
            <a:ext cx="4219575" cy="308225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E7645C"/>
                </a:solidFill>
              </a:rPr>
              <a:t>‘Forever’ </a:t>
            </a:r>
            <a:r>
              <a:rPr lang="en-GB" sz="2000" dirty="0"/>
              <a:t>is a loop that keeps the code running.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E7645C"/>
                </a:solidFill>
              </a:rPr>
              <a:t>‘Show string’ </a:t>
            </a:r>
            <a:r>
              <a:rPr lang="en-GB" sz="2000" dirty="0"/>
              <a:t>scrolls the string of letters that make up your name across the LED display output.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/>
              <a:t>The code then goes back to the top of the loop and runs again.</a:t>
            </a:r>
          </a:p>
        </p:txBody>
      </p:sp>
      <p:pic>
        <p:nvPicPr>
          <p:cNvPr id="16" name="Content Placeholder 6" descr="Code showing:&#10;&#10;Forever&#10;Show string &quot;Amari&quot;">
            <a:extLst>
              <a:ext uri="{FF2B5EF4-FFF2-40B4-BE49-F238E27FC236}">
                <a16:creationId xmlns:a16="http://schemas.microsoft.com/office/drawing/2014/main" id="{7577F11A-1194-E46C-5818-D91629FA6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1792" y="1669479"/>
            <a:ext cx="3495675" cy="20208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D60A-3C58-D9B5-E92D-A98F9A1DB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4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2254" y="1307972"/>
            <a:ext cx="1475334" cy="276167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CD15B7-7314-CDF8-4778-8F467DCB7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2008" y="1196284"/>
            <a:ext cx="409214" cy="281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B9DB4B-5C94-ACAE-7E5F-8CF0997CB636}"/>
              </a:ext>
            </a:extLst>
          </p:cNvPr>
          <p:cNvSpPr txBox="1"/>
          <p:nvPr/>
        </p:nvSpPr>
        <p:spPr>
          <a:xfrm>
            <a:off x="699515" y="4309988"/>
            <a:ext cx="3802571" cy="279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Teacher: open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completed code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in editor</a:t>
            </a:r>
          </a:p>
        </p:txBody>
      </p:sp>
      <p:pic>
        <p:nvPicPr>
          <p:cNvPr id="6" name="Graphic 5" descr="Teacher">
            <a:extLst>
              <a:ext uri="{FF2B5EF4-FFF2-40B4-BE49-F238E27FC236}">
                <a16:creationId xmlns:a16="http://schemas.microsoft.com/office/drawing/2014/main" id="{8C5B518E-94B7-1DA0-BC3D-A6CAF4D3B9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2254" y="4223978"/>
            <a:ext cx="484580" cy="48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12292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build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4572000" y="1723877"/>
            <a:ext cx="4219575" cy="74315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/>
              <a:t>Open a new MakeCode project </a:t>
            </a:r>
            <a:r>
              <a:rPr lang="en-GB" sz="2000" dirty="0">
                <a:hlinkClick r:id="rId3"/>
              </a:rPr>
              <a:t>https://makecode.microbit.org/</a:t>
            </a:r>
            <a:endParaRPr lang="en-GB" sz="2000" dirty="0"/>
          </a:p>
        </p:txBody>
      </p:sp>
      <p:pic>
        <p:nvPicPr>
          <p:cNvPr id="16" name="Content Placeholder 6" descr="Code showing:&#10;&#10;Forever&#10;Show string &quot;Amari&quot;">
            <a:extLst>
              <a:ext uri="{FF2B5EF4-FFF2-40B4-BE49-F238E27FC236}">
                <a16:creationId xmlns:a16="http://schemas.microsoft.com/office/drawing/2014/main" id="{7577F11A-1194-E46C-5818-D91629FA6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792" y="1669479"/>
            <a:ext cx="3495675" cy="202088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CD15B7-7314-CDF8-4778-8F467DCB7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92008" y="1196284"/>
            <a:ext cx="409214" cy="28133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5B0366E-5255-A16A-C2B2-4AAD59DC0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4360" y="4545013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87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1599</TotalTime>
  <Words>1084</Words>
  <Application>Microsoft Macintosh PowerPoint</Application>
  <PresentationFormat>On-screen Show (16:9)</PresentationFormat>
  <Paragraphs>108</Paragraphs>
  <Slides>17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Courier New</vt:lpstr>
      <vt:lpstr>Symbol</vt:lpstr>
      <vt:lpstr>Wingdings</vt:lpstr>
      <vt:lpstr>Office Theme</vt:lpstr>
      <vt:lpstr>Lesson 1 Name badge</vt:lpstr>
      <vt:lpstr>Recap: what is a computer?</vt:lpstr>
      <vt:lpstr>Think:     what is a micro:bit?</vt:lpstr>
      <vt:lpstr>Think:     introduction to the BBC micro:bit</vt:lpstr>
      <vt:lpstr>Think:     learning objectives</vt:lpstr>
      <vt:lpstr>  Think:      name badge introduction video </vt:lpstr>
      <vt:lpstr>Introducing the MakeCode editor</vt:lpstr>
      <vt:lpstr>Create:    examine the code</vt:lpstr>
      <vt:lpstr>Create:    build the code</vt:lpstr>
      <vt:lpstr>Create:    coding video</vt:lpstr>
      <vt:lpstr>Create:    coding animation</vt:lpstr>
      <vt:lpstr>Create:    step-by-step online tutorial</vt:lpstr>
      <vt:lpstr>Evaluate</vt:lpstr>
      <vt:lpstr>Extend     </vt:lpstr>
      <vt:lpstr>Share:     revisit the learning objectives</vt:lpstr>
      <vt:lpstr>Next steps</vt:lpstr>
      <vt:lpstr>Visit microbit.org/teach for more lessons, projects, courses and help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Anna Smirnova</cp:lastModifiedBy>
  <cp:revision>150</cp:revision>
  <dcterms:created xsi:type="dcterms:W3CDTF">2023-03-14T10:37:03Z</dcterms:created>
  <dcterms:modified xsi:type="dcterms:W3CDTF">2026-01-05T11:38:22Z</dcterms:modified>
  <cp:category/>
</cp:coreProperties>
</file>